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54" autoAdjust="0"/>
    <p:restoredTop sz="94660"/>
  </p:normalViewPr>
  <p:slideViewPr>
    <p:cSldViewPr snapToGrid="0">
      <p:cViewPr varScale="1">
        <p:scale>
          <a:sx n="76" d="100"/>
          <a:sy n="76" d="100"/>
        </p:scale>
        <p:origin x="7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F95D4-738B-49DB-8825-86F7C23E5667}" type="datetimeFigureOut">
              <a:rPr lang="en-GB" smtClean="0"/>
              <a:t>12/08/2018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E774AE-1CF8-4EFD-A7F9-9DE9A5E5889D}" type="slidenum">
              <a:rPr lang="en-GB" smtClean="0"/>
              <a:t>‹#›</a:t>
            </a:fld>
            <a:endParaRPr lang="en-GB"/>
          </a:p>
        </p:txBody>
      </p:sp>
    </p:spTree>
    <p:extLst>
      <p:ext uri="{BB962C8B-B14F-4D97-AF65-F5344CB8AC3E}">
        <p14:creationId xmlns:p14="http://schemas.microsoft.com/office/powerpoint/2010/main" val="1926518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AE774AE-1CF8-4EFD-A7F9-9DE9A5E5889D}" type="slidenum">
              <a:rPr lang="en-GB" smtClean="0"/>
              <a:t>1</a:t>
            </a:fld>
            <a:endParaRPr lang="en-GB"/>
          </a:p>
        </p:txBody>
      </p:sp>
    </p:spTree>
    <p:extLst>
      <p:ext uri="{BB962C8B-B14F-4D97-AF65-F5344CB8AC3E}">
        <p14:creationId xmlns:p14="http://schemas.microsoft.com/office/powerpoint/2010/main" val="2882371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AE774AE-1CF8-4EFD-A7F9-9DE9A5E5889D}" type="slidenum">
              <a:rPr lang="en-GB" smtClean="0"/>
              <a:t>3</a:t>
            </a:fld>
            <a:endParaRPr lang="en-GB"/>
          </a:p>
        </p:txBody>
      </p:sp>
    </p:spTree>
    <p:extLst>
      <p:ext uri="{BB962C8B-B14F-4D97-AF65-F5344CB8AC3E}">
        <p14:creationId xmlns:p14="http://schemas.microsoft.com/office/powerpoint/2010/main" val="1802837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r>
              <a:rPr lang="en-US" smtClean="0"/>
              <a:t>12/08/2018</a:t>
            </a:r>
            <a:endParaRPr lang="en-GB"/>
          </a:p>
        </p:txBody>
      </p:sp>
      <p:sp>
        <p:nvSpPr>
          <p:cNvPr id="5" name="Footer Placeholder 4"/>
          <p:cNvSpPr>
            <a:spLocks noGrp="1"/>
          </p:cNvSpPr>
          <p:nvPr>
            <p:ph type="ftr" sz="quarter" idx="11"/>
          </p:nvPr>
        </p:nvSpPr>
        <p:spPr/>
        <p:txBody>
          <a:bodyPr/>
          <a:lstStyle/>
          <a:p>
            <a:r>
              <a:rPr lang="en-GB" smtClean="0"/>
              <a:t>Copyright Engineering Adventures                       www.e4training.com</a:t>
            </a:r>
            <a:endParaRPr lang="en-GB"/>
          </a:p>
        </p:txBody>
      </p:sp>
      <p:sp>
        <p:nvSpPr>
          <p:cNvPr id="6" name="Slide Number Placeholder 5"/>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734467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12/08/2018</a:t>
            </a:r>
            <a:endParaRPr lang="en-GB"/>
          </a:p>
        </p:txBody>
      </p:sp>
      <p:sp>
        <p:nvSpPr>
          <p:cNvPr id="5" name="Footer Placeholder 4"/>
          <p:cNvSpPr>
            <a:spLocks noGrp="1"/>
          </p:cNvSpPr>
          <p:nvPr>
            <p:ph type="ftr" sz="quarter" idx="11"/>
          </p:nvPr>
        </p:nvSpPr>
        <p:spPr/>
        <p:txBody>
          <a:bodyPr/>
          <a:lstStyle/>
          <a:p>
            <a:r>
              <a:rPr lang="en-GB" smtClean="0"/>
              <a:t>Copyright Engineering Adventures                       www.e4training.com</a:t>
            </a:r>
            <a:endParaRPr lang="en-GB"/>
          </a:p>
        </p:txBody>
      </p:sp>
      <p:sp>
        <p:nvSpPr>
          <p:cNvPr id="6" name="Slide Number Placeholder 5"/>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1062584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12/08/2018</a:t>
            </a:r>
            <a:endParaRPr lang="en-GB"/>
          </a:p>
        </p:txBody>
      </p:sp>
      <p:sp>
        <p:nvSpPr>
          <p:cNvPr id="5" name="Footer Placeholder 4"/>
          <p:cNvSpPr>
            <a:spLocks noGrp="1"/>
          </p:cNvSpPr>
          <p:nvPr>
            <p:ph type="ftr" sz="quarter" idx="11"/>
          </p:nvPr>
        </p:nvSpPr>
        <p:spPr/>
        <p:txBody>
          <a:bodyPr/>
          <a:lstStyle/>
          <a:p>
            <a:r>
              <a:rPr lang="en-GB" smtClean="0"/>
              <a:t>Copyright Engineering Adventures                       www.e4training.com</a:t>
            </a:r>
            <a:endParaRPr lang="en-GB"/>
          </a:p>
        </p:txBody>
      </p:sp>
      <p:sp>
        <p:nvSpPr>
          <p:cNvPr id="6" name="Slide Number Placeholder 5"/>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2672463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12/08/2018</a:t>
            </a:r>
            <a:endParaRPr lang="en-GB"/>
          </a:p>
        </p:txBody>
      </p:sp>
      <p:sp>
        <p:nvSpPr>
          <p:cNvPr id="5" name="Footer Placeholder 4"/>
          <p:cNvSpPr>
            <a:spLocks noGrp="1"/>
          </p:cNvSpPr>
          <p:nvPr>
            <p:ph type="ftr" sz="quarter" idx="11"/>
          </p:nvPr>
        </p:nvSpPr>
        <p:spPr/>
        <p:txBody>
          <a:bodyPr/>
          <a:lstStyle/>
          <a:p>
            <a:r>
              <a:rPr lang="en-GB" smtClean="0"/>
              <a:t>Copyright Engineering Adventures                       www.e4training.com</a:t>
            </a:r>
            <a:endParaRPr lang="en-GB"/>
          </a:p>
        </p:txBody>
      </p:sp>
      <p:sp>
        <p:nvSpPr>
          <p:cNvPr id="6" name="Slide Number Placeholder 5"/>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3639353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12/08/2018</a:t>
            </a:r>
            <a:endParaRPr lang="en-GB"/>
          </a:p>
        </p:txBody>
      </p:sp>
      <p:sp>
        <p:nvSpPr>
          <p:cNvPr id="5" name="Footer Placeholder 4"/>
          <p:cNvSpPr>
            <a:spLocks noGrp="1"/>
          </p:cNvSpPr>
          <p:nvPr>
            <p:ph type="ftr" sz="quarter" idx="11"/>
          </p:nvPr>
        </p:nvSpPr>
        <p:spPr/>
        <p:txBody>
          <a:bodyPr/>
          <a:lstStyle/>
          <a:p>
            <a:r>
              <a:rPr lang="en-GB" smtClean="0"/>
              <a:t>Copyright Engineering Adventures                       www.e4training.com</a:t>
            </a:r>
            <a:endParaRPr lang="en-GB"/>
          </a:p>
        </p:txBody>
      </p:sp>
      <p:sp>
        <p:nvSpPr>
          <p:cNvPr id="6" name="Slide Number Placeholder 5"/>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26585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r>
              <a:rPr lang="en-US" smtClean="0"/>
              <a:t>12/08/2018</a:t>
            </a:r>
            <a:endParaRPr lang="en-GB"/>
          </a:p>
        </p:txBody>
      </p:sp>
      <p:sp>
        <p:nvSpPr>
          <p:cNvPr id="6" name="Footer Placeholder 5"/>
          <p:cNvSpPr>
            <a:spLocks noGrp="1"/>
          </p:cNvSpPr>
          <p:nvPr>
            <p:ph type="ftr" sz="quarter" idx="11"/>
          </p:nvPr>
        </p:nvSpPr>
        <p:spPr/>
        <p:txBody>
          <a:bodyPr/>
          <a:lstStyle/>
          <a:p>
            <a:r>
              <a:rPr lang="en-GB" smtClean="0"/>
              <a:t>Copyright Engineering Adventures                       www.e4training.com</a:t>
            </a:r>
            <a:endParaRPr lang="en-GB"/>
          </a:p>
        </p:txBody>
      </p:sp>
      <p:sp>
        <p:nvSpPr>
          <p:cNvPr id="7" name="Slide Number Placeholder 6"/>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4287637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r>
              <a:rPr lang="en-US" smtClean="0"/>
              <a:t>12/08/2018</a:t>
            </a:r>
            <a:endParaRPr lang="en-GB"/>
          </a:p>
        </p:txBody>
      </p:sp>
      <p:sp>
        <p:nvSpPr>
          <p:cNvPr id="8" name="Footer Placeholder 7"/>
          <p:cNvSpPr>
            <a:spLocks noGrp="1"/>
          </p:cNvSpPr>
          <p:nvPr>
            <p:ph type="ftr" sz="quarter" idx="11"/>
          </p:nvPr>
        </p:nvSpPr>
        <p:spPr/>
        <p:txBody>
          <a:bodyPr/>
          <a:lstStyle/>
          <a:p>
            <a:r>
              <a:rPr lang="en-GB" smtClean="0"/>
              <a:t>Copyright Engineering Adventures                       www.e4training.com</a:t>
            </a:r>
            <a:endParaRPr lang="en-GB"/>
          </a:p>
        </p:txBody>
      </p:sp>
      <p:sp>
        <p:nvSpPr>
          <p:cNvPr id="9" name="Slide Number Placeholder 8"/>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170826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smtClean="0"/>
              <a:t>12/08/2018</a:t>
            </a:r>
            <a:endParaRPr lang="en-GB"/>
          </a:p>
        </p:txBody>
      </p:sp>
      <p:sp>
        <p:nvSpPr>
          <p:cNvPr id="4" name="Footer Placeholder 3"/>
          <p:cNvSpPr>
            <a:spLocks noGrp="1"/>
          </p:cNvSpPr>
          <p:nvPr>
            <p:ph type="ftr" sz="quarter" idx="11"/>
          </p:nvPr>
        </p:nvSpPr>
        <p:spPr/>
        <p:txBody>
          <a:bodyPr/>
          <a:lstStyle/>
          <a:p>
            <a:r>
              <a:rPr lang="en-GB" smtClean="0"/>
              <a:t>Copyright Engineering Adventures                       www.e4training.com</a:t>
            </a:r>
            <a:endParaRPr lang="en-GB"/>
          </a:p>
        </p:txBody>
      </p:sp>
      <p:sp>
        <p:nvSpPr>
          <p:cNvPr id="5" name="Slide Number Placeholder 4"/>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403038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12/08/2018</a:t>
            </a:r>
            <a:endParaRPr lang="en-GB"/>
          </a:p>
        </p:txBody>
      </p:sp>
      <p:sp>
        <p:nvSpPr>
          <p:cNvPr id="3" name="Footer Placeholder 2"/>
          <p:cNvSpPr>
            <a:spLocks noGrp="1"/>
          </p:cNvSpPr>
          <p:nvPr>
            <p:ph type="ftr" sz="quarter" idx="11"/>
          </p:nvPr>
        </p:nvSpPr>
        <p:spPr/>
        <p:txBody>
          <a:bodyPr/>
          <a:lstStyle/>
          <a:p>
            <a:r>
              <a:rPr lang="en-GB" smtClean="0"/>
              <a:t>Copyright Engineering Adventures                       www.e4training.com</a:t>
            </a:r>
            <a:endParaRPr lang="en-GB"/>
          </a:p>
        </p:txBody>
      </p:sp>
      <p:sp>
        <p:nvSpPr>
          <p:cNvPr id="4" name="Slide Number Placeholder 3"/>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202829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6" name="Footer Placeholder 5"/>
          <p:cNvSpPr>
            <a:spLocks noGrp="1"/>
          </p:cNvSpPr>
          <p:nvPr>
            <p:ph type="ftr" sz="quarter" idx="11"/>
          </p:nvPr>
        </p:nvSpPr>
        <p:spPr/>
        <p:txBody>
          <a:bodyPr/>
          <a:lstStyle/>
          <a:p>
            <a:r>
              <a:rPr lang="en-GB" smtClean="0"/>
              <a:t>Copyright Engineering Adventures                       www.e4training.com</a:t>
            </a:r>
            <a:endParaRPr lang="en-GB"/>
          </a:p>
        </p:txBody>
      </p:sp>
      <p:sp>
        <p:nvSpPr>
          <p:cNvPr id="7" name="Slide Number Placeholder 6"/>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3697051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6" name="Footer Placeholder 5"/>
          <p:cNvSpPr>
            <a:spLocks noGrp="1"/>
          </p:cNvSpPr>
          <p:nvPr>
            <p:ph type="ftr" sz="quarter" idx="11"/>
          </p:nvPr>
        </p:nvSpPr>
        <p:spPr/>
        <p:txBody>
          <a:bodyPr/>
          <a:lstStyle/>
          <a:p>
            <a:r>
              <a:rPr lang="en-GB" smtClean="0"/>
              <a:t>Copyright Engineering Adventures                       www.e4training.com</a:t>
            </a:r>
            <a:endParaRPr lang="en-GB"/>
          </a:p>
        </p:txBody>
      </p:sp>
      <p:sp>
        <p:nvSpPr>
          <p:cNvPr id="7" name="Slide Number Placeholder 6"/>
          <p:cNvSpPr>
            <a:spLocks noGrp="1"/>
          </p:cNvSpPr>
          <p:nvPr>
            <p:ph type="sldNum" sz="quarter" idx="12"/>
          </p:nvPr>
        </p:nvSpPr>
        <p:spPr/>
        <p:txBody>
          <a:bodyPr/>
          <a:lstStyle/>
          <a:p>
            <a:fld id="{F90686D4-1263-4EF8-9952-87FE79BDD0C4}" type="slidenum">
              <a:rPr lang="en-GB" smtClean="0"/>
              <a:t>‹#›</a:t>
            </a:fld>
            <a:endParaRPr lang="en-GB"/>
          </a:p>
        </p:txBody>
      </p:sp>
    </p:spTree>
    <p:extLst>
      <p:ext uri="{BB962C8B-B14F-4D97-AF65-F5344CB8AC3E}">
        <p14:creationId xmlns:p14="http://schemas.microsoft.com/office/powerpoint/2010/main" val="231205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12/08/2018</a:t>
            </a:r>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Copyright Engineering Adventures                       www.e4training.com</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686D4-1263-4EF8-9952-87FE79BDD0C4}" type="slidenum">
              <a:rPr lang="en-GB" smtClean="0"/>
              <a:t>‹#›</a:t>
            </a:fld>
            <a:endParaRPr lang="en-GB"/>
          </a:p>
        </p:txBody>
      </p:sp>
    </p:spTree>
    <p:extLst>
      <p:ext uri="{BB962C8B-B14F-4D97-AF65-F5344CB8AC3E}">
        <p14:creationId xmlns:p14="http://schemas.microsoft.com/office/powerpoint/2010/main" val="1562155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6456" y="3282703"/>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a:solidFill>
                  <a:schemeClr val="accent5">
                    <a:lumMod val="75000"/>
                  </a:schemeClr>
                </a:solidFill>
                <a:latin typeface="Arial Rounded MT Bold" panose="020F0704030504030204" pitchFamily="34" charset="0"/>
              </a:rPr>
              <a:t>Introduction to Hydraulics</a:t>
            </a:r>
          </a:p>
        </p:txBody>
      </p:sp>
      <p:sp>
        <p:nvSpPr>
          <p:cNvPr id="3" name="Subtitle 2"/>
          <p:cNvSpPr>
            <a:spLocks noGrp="1"/>
          </p:cNvSpPr>
          <p:nvPr>
            <p:ph type="subTitle" idx="1"/>
          </p:nvPr>
        </p:nvSpPr>
        <p:spPr>
          <a:xfrm>
            <a:off x="1280834" y="2204456"/>
            <a:ext cx="9675923" cy="811110"/>
          </a:xfrm>
        </p:spPr>
        <p:txBody>
          <a:bodyPr>
            <a:normAutofit lnSpcReduction="10000"/>
          </a:bodyPr>
          <a:lstStyle/>
          <a:p>
            <a:r>
              <a:rPr lang="en-GB" dirty="0">
                <a:solidFill>
                  <a:schemeClr val="tx2">
                    <a:lumMod val="75000"/>
                  </a:schemeClr>
                </a:solidFill>
                <a:latin typeface="Verdana" panose="020B0604030504040204" pitchFamily="34" charset="0"/>
                <a:ea typeface="Verdana" panose="020B0604030504040204" pitchFamily="34" charset="0"/>
              </a:rPr>
              <a:t>Learn where and why fluid power is </a:t>
            </a:r>
            <a:r>
              <a:rPr lang="en-GB" dirty="0" smtClean="0">
                <a:solidFill>
                  <a:schemeClr val="tx2">
                    <a:lumMod val="75000"/>
                  </a:schemeClr>
                </a:solidFill>
                <a:latin typeface="Verdana" panose="020B0604030504040204" pitchFamily="34" charset="0"/>
                <a:ea typeface="Verdana" panose="020B0604030504040204" pitchFamily="34" charset="0"/>
              </a:rPr>
              <a:t>used</a:t>
            </a:r>
          </a:p>
          <a:p>
            <a:r>
              <a:rPr lang="en-GB" dirty="0" smtClean="0">
                <a:solidFill>
                  <a:schemeClr val="tx2">
                    <a:lumMod val="75000"/>
                  </a:schemeClr>
                </a:solidFill>
                <a:latin typeface="Verdana" panose="020B0604030504040204" pitchFamily="34" charset="0"/>
                <a:ea typeface="Verdana" panose="020B0604030504040204" pitchFamily="34" charset="0"/>
              </a:rPr>
              <a:t>and </a:t>
            </a:r>
            <a:r>
              <a:rPr lang="en-GB" dirty="0">
                <a:solidFill>
                  <a:schemeClr val="tx2">
                    <a:lumMod val="75000"/>
                  </a:schemeClr>
                </a:solidFill>
                <a:latin typeface="Verdana" panose="020B0604030504040204" pitchFamily="34" charset="0"/>
                <a:ea typeface="Verdana" panose="020B0604030504040204" pitchFamily="34" charset="0"/>
              </a:rPr>
              <a:t>how hydraulic equipment makes things move.</a:t>
            </a:r>
          </a:p>
        </p:txBody>
      </p:sp>
      <p:sp>
        <p:nvSpPr>
          <p:cNvPr id="7" name="Subtitle 2"/>
          <p:cNvSpPr txBox="1">
            <a:spLocks/>
          </p:cNvSpPr>
          <p:nvPr/>
        </p:nvSpPr>
        <p:spPr>
          <a:xfrm>
            <a:off x="2550694" y="3404082"/>
            <a:ext cx="8154877"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smtClean="0">
                <a:solidFill>
                  <a:schemeClr val="accent1">
                    <a:lumMod val="50000"/>
                  </a:schemeClr>
                </a:solidFill>
                <a:latin typeface="Verdana" panose="020B0604030504040204" pitchFamily="34" charset="0"/>
                <a:ea typeface="Verdana" panose="020B0604030504040204" pitchFamily="34" charset="0"/>
              </a:rPr>
              <a:t>Terminology</a:t>
            </a:r>
            <a:endParaRPr lang="en-GB" dirty="0">
              <a:solidFill>
                <a:schemeClr val="accent1">
                  <a:lumMod val="50000"/>
                </a:schemeClr>
              </a:solidFill>
              <a:latin typeface="Verdana" panose="020B0604030504040204" pitchFamily="34" charset="0"/>
              <a:ea typeface="Verdana" panose="020B0604030504040204" pitchFamily="34" charset="0"/>
            </a:endParaRPr>
          </a:p>
        </p:txBody>
      </p:sp>
      <p:sp>
        <p:nvSpPr>
          <p:cNvPr id="8" name="Subtitle 2"/>
          <p:cNvSpPr txBox="1">
            <a:spLocks/>
          </p:cNvSpPr>
          <p:nvPr/>
        </p:nvSpPr>
        <p:spPr>
          <a:xfrm>
            <a:off x="1136456" y="4222907"/>
            <a:ext cx="10060933" cy="21618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smtClean="0">
                <a:latin typeface="Verdana" panose="020B0604030504040204" pitchFamily="34" charset="0"/>
                <a:ea typeface="Verdana" panose="020B0604030504040204" pitchFamily="34" charset="0"/>
              </a:rPr>
              <a:t>Hydraulic </a:t>
            </a:r>
            <a:r>
              <a:rPr lang="en-GB" sz="2000" dirty="0">
                <a:latin typeface="Verdana" panose="020B0604030504040204" pitchFamily="34" charset="0"/>
                <a:ea typeface="Verdana" panose="020B0604030504040204" pitchFamily="34" charset="0"/>
              </a:rPr>
              <a:t>engineering is a broad term commonly used in several industries including river flows, fluid process distribution and motion and control. </a:t>
            </a:r>
            <a:endParaRPr lang="en-GB" sz="2000" dirty="0" smtClean="0">
              <a:latin typeface="Verdana" panose="020B0604030504040204" pitchFamily="34" charset="0"/>
              <a:ea typeface="Verdana" panose="020B0604030504040204" pitchFamily="34" charset="0"/>
            </a:endParaRPr>
          </a:p>
          <a:p>
            <a:pPr algn="l"/>
            <a:endParaRPr lang="en-GB" sz="2000" dirty="0">
              <a:latin typeface="Verdana" panose="020B0604030504040204" pitchFamily="34" charset="0"/>
              <a:ea typeface="Verdana" panose="020B0604030504040204" pitchFamily="34" charset="0"/>
            </a:endParaRPr>
          </a:p>
          <a:p>
            <a:pPr algn="l"/>
            <a:r>
              <a:rPr lang="en-GB" sz="2000" dirty="0">
                <a:latin typeface="Verdana" panose="020B0604030504040204" pitchFamily="34" charset="0"/>
                <a:ea typeface="Verdana" panose="020B0604030504040204" pitchFamily="34" charset="0"/>
              </a:rPr>
              <a:t>Fluid power is the term used to describe the use of different fluids to transmit power </a:t>
            </a:r>
            <a:r>
              <a:rPr lang="en-GB" sz="2000" dirty="0" smtClean="0">
                <a:latin typeface="Verdana" panose="020B0604030504040204" pitchFamily="34" charset="0"/>
                <a:ea typeface="Verdana" panose="020B0604030504040204" pitchFamily="34" charset="0"/>
              </a:rPr>
              <a:t>and </a:t>
            </a:r>
            <a:r>
              <a:rPr lang="en-GB" sz="2000" dirty="0">
                <a:latin typeface="Verdana" panose="020B0604030504040204" pitchFamily="34" charset="0"/>
                <a:ea typeface="Verdana" panose="020B0604030504040204" pitchFamily="34" charset="0"/>
              </a:rPr>
              <a:t>drive, move or control equipment.</a:t>
            </a:r>
          </a:p>
        </p:txBody>
      </p:sp>
      <p:sp>
        <p:nvSpPr>
          <p:cNvPr id="9" name="Date Placeholder 8"/>
          <p:cNvSpPr>
            <a:spLocks noGrp="1"/>
          </p:cNvSpPr>
          <p:nvPr>
            <p:ph type="dt" sz="half" idx="10"/>
          </p:nvPr>
        </p:nvSpPr>
        <p:spPr/>
        <p:txBody>
          <a:bodyPr/>
          <a:lstStyle/>
          <a:p>
            <a:r>
              <a:rPr lang="en-US" smtClean="0"/>
              <a:t>12/08/2018</a:t>
            </a:r>
            <a:endParaRPr lang="en-GB"/>
          </a:p>
        </p:txBody>
      </p:sp>
      <p:sp>
        <p:nvSpPr>
          <p:cNvPr id="10" name="Footer Placeholder 9"/>
          <p:cNvSpPr>
            <a:spLocks noGrp="1"/>
          </p:cNvSpPr>
          <p:nvPr>
            <p:ph type="ftr" sz="quarter" idx="11"/>
          </p:nvPr>
        </p:nvSpPr>
        <p:spPr>
          <a:xfrm>
            <a:off x="4038600" y="6356350"/>
            <a:ext cx="6372726" cy="365125"/>
          </a:xfrm>
        </p:spPr>
        <p:txBody>
          <a:bodyPr/>
          <a:lstStyle/>
          <a:p>
            <a:r>
              <a:rPr lang="en-GB" dirty="0" smtClean="0"/>
              <a:t>Copyright Engineering Adventures                       www.e4training.com</a:t>
            </a:r>
            <a:endParaRPr lang="en-GB" dirty="0"/>
          </a:p>
        </p:txBody>
      </p:sp>
    </p:spTree>
    <p:extLst>
      <p:ext uri="{BB962C8B-B14F-4D97-AF65-F5344CB8AC3E}">
        <p14:creationId xmlns:p14="http://schemas.microsoft.com/office/powerpoint/2010/main" val="4236868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970549"/>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3091928"/>
            <a:ext cx="76791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smtClean="0">
                <a:solidFill>
                  <a:schemeClr val="accent1">
                    <a:lumMod val="50000"/>
                  </a:schemeClr>
                </a:solidFill>
                <a:latin typeface="Verdana" panose="020B0604030504040204" pitchFamily="34" charset="0"/>
                <a:ea typeface="Verdana" panose="020B0604030504040204" pitchFamily="34" charset="0"/>
              </a:rPr>
              <a:t>Summary</a:t>
            </a:r>
            <a:endParaRPr lang="en-GB" dirty="0">
              <a:solidFill>
                <a:schemeClr val="accent1">
                  <a:lumMod val="50000"/>
                </a:schemeClr>
              </a:solidFill>
              <a:latin typeface="Verdana" panose="020B0604030504040204" pitchFamily="34" charset="0"/>
              <a:ea typeface="Verdana" panose="020B0604030504040204" pitchFamily="34" charset="0"/>
            </a:endParaRPr>
          </a:p>
        </p:txBody>
      </p:sp>
      <p:sp>
        <p:nvSpPr>
          <p:cNvPr id="8" name="Subtitle 2"/>
          <p:cNvSpPr txBox="1">
            <a:spLocks/>
          </p:cNvSpPr>
          <p:nvPr/>
        </p:nvSpPr>
        <p:spPr>
          <a:xfrm>
            <a:off x="1228568" y="3641005"/>
            <a:ext cx="9987069" cy="166687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Hydraulic fluid power drives the biggest </a:t>
            </a:r>
            <a:r>
              <a:rPr lang="en-GB" sz="2000" dirty="0" smtClean="0">
                <a:latin typeface="Verdana" panose="020B0604030504040204" pitchFamily="34" charset="0"/>
                <a:ea typeface="Verdana" panose="020B0604030504040204" pitchFamily="34" charset="0"/>
              </a:rPr>
              <a:t>an best motion control solutions.</a:t>
            </a:r>
            <a:endParaRPr lang="en-GB" sz="2000" dirty="0">
              <a:latin typeface="Verdana" panose="020B0604030504040204" pitchFamily="34" charset="0"/>
              <a:ea typeface="Verdana" panose="020B0604030504040204" pitchFamily="34" charset="0"/>
            </a:endParaRPr>
          </a:p>
          <a:p>
            <a:pPr algn="l"/>
            <a:endParaRPr lang="en-GB" sz="2000" dirty="0" smtClean="0">
              <a:latin typeface="Verdana" panose="020B0604030504040204" pitchFamily="34" charset="0"/>
              <a:ea typeface="Verdana" panose="020B0604030504040204" pitchFamily="34" charset="0"/>
            </a:endParaRPr>
          </a:p>
          <a:p>
            <a:pPr algn="l"/>
            <a:r>
              <a:rPr lang="en-GB" sz="2000" dirty="0" smtClean="0">
                <a:latin typeface="Verdana" panose="020B0604030504040204" pitchFamily="34" charset="0"/>
                <a:ea typeface="Verdana" panose="020B0604030504040204" pitchFamily="34" charset="0"/>
              </a:rPr>
              <a:t>If </a:t>
            </a:r>
            <a:r>
              <a:rPr lang="en-GB" sz="2000" dirty="0">
                <a:latin typeface="Verdana" panose="020B0604030504040204" pitchFamily="34" charset="0"/>
                <a:ea typeface="Verdana" panose="020B0604030504040204" pitchFamily="34" charset="0"/>
              </a:rPr>
              <a:t>you want to work </a:t>
            </a:r>
            <a:r>
              <a:rPr lang="en-GB" sz="2000" dirty="0" smtClean="0">
                <a:latin typeface="Verdana" panose="020B0604030504040204" pitchFamily="34" charset="0"/>
                <a:ea typeface="Verdana" panose="020B0604030504040204" pitchFamily="34" charset="0"/>
              </a:rPr>
              <a:t>on </a:t>
            </a:r>
            <a:r>
              <a:rPr lang="en-GB" sz="2000" dirty="0">
                <a:latin typeface="Verdana" panose="020B0604030504040204" pitchFamily="34" charset="0"/>
                <a:ea typeface="Verdana" panose="020B0604030504040204" pitchFamily="34" charset="0"/>
              </a:rPr>
              <a:t>the most powerful robots, machines or energy </a:t>
            </a:r>
            <a:r>
              <a:rPr lang="en-GB" sz="2000" dirty="0" smtClean="0">
                <a:latin typeface="Verdana" panose="020B0604030504040204" pitchFamily="34" charset="0"/>
                <a:ea typeface="Verdana" panose="020B0604030504040204" pitchFamily="34" charset="0"/>
              </a:rPr>
              <a:t>recovery systems </a:t>
            </a:r>
            <a:r>
              <a:rPr lang="en-GB" sz="2000" dirty="0">
                <a:latin typeface="Verdana" panose="020B0604030504040204" pitchFamily="34" charset="0"/>
                <a:ea typeface="Verdana" panose="020B0604030504040204" pitchFamily="34" charset="0"/>
              </a:rPr>
              <a:t>then consider a job in </a:t>
            </a:r>
            <a:r>
              <a:rPr lang="en-GB" sz="2000" dirty="0" smtClean="0">
                <a:latin typeface="Verdana" panose="020B0604030504040204" pitchFamily="34" charset="0"/>
                <a:ea typeface="Verdana" panose="020B0604030504040204" pitchFamily="34" charset="0"/>
              </a:rPr>
              <a:t>fluid power industry.</a:t>
            </a:r>
            <a:endParaRPr lang="en-GB" sz="2000" dirty="0">
              <a:latin typeface="Verdana" panose="020B0604030504040204" pitchFamily="34" charset="0"/>
              <a:ea typeface="Verdana" panose="020B0604030504040204" pitchFamily="34" charset="0"/>
            </a:endParaRP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7265796" cy="365125"/>
          </a:xfrm>
        </p:spPr>
        <p:txBody>
          <a:bodyPr/>
          <a:lstStyle/>
          <a:p>
            <a:r>
              <a:rPr lang="en-GB" dirty="0" smtClean="0"/>
              <a:t>Copyright Engineering Adventures                       www.e4training.com</a:t>
            </a:r>
            <a:endParaRPr lang="en-GB" dirty="0"/>
          </a:p>
        </p:txBody>
      </p:sp>
    </p:spTree>
    <p:extLst>
      <p:ext uri="{BB962C8B-B14F-4D97-AF65-F5344CB8AC3E}">
        <p14:creationId xmlns:p14="http://schemas.microsoft.com/office/powerpoint/2010/main" val="2424790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7265796" cy="365125"/>
          </a:xfrm>
        </p:spPr>
        <p:txBody>
          <a:bodyPr/>
          <a:lstStyle/>
          <a:p>
            <a:r>
              <a:rPr lang="en-GB" dirty="0" smtClean="0"/>
              <a:t>Copyright Engineering Adventures                       www.e4training.com</a:t>
            </a:r>
            <a:endParaRPr lang="en-GB"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8568" y="2419569"/>
            <a:ext cx="3648456" cy="551688"/>
          </a:xfrm>
          <a:prstGeom prst="rect">
            <a:avLst/>
          </a:prstGeom>
        </p:spPr>
      </p:pic>
      <p:sp>
        <p:nvSpPr>
          <p:cNvPr id="11" name="Subtitle 2"/>
          <p:cNvSpPr txBox="1">
            <a:spLocks/>
          </p:cNvSpPr>
          <p:nvPr/>
        </p:nvSpPr>
        <p:spPr>
          <a:xfrm>
            <a:off x="2642806" y="2540948"/>
            <a:ext cx="76791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Further activities</a:t>
            </a:r>
          </a:p>
        </p:txBody>
      </p:sp>
      <p:sp>
        <p:nvSpPr>
          <p:cNvPr id="12" name="Subtitle 2"/>
          <p:cNvSpPr txBox="1">
            <a:spLocks/>
          </p:cNvSpPr>
          <p:nvPr/>
        </p:nvSpPr>
        <p:spPr>
          <a:xfrm>
            <a:off x="1228569" y="3092636"/>
            <a:ext cx="10058400" cy="157985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For further </a:t>
            </a:r>
            <a:r>
              <a:rPr lang="en-GB" sz="2000" dirty="0" smtClean="0">
                <a:latin typeface="Verdana" panose="020B0604030504040204" pitchFamily="34" charset="0"/>
                <a:ea typeface="Verdana" panose="020B0604030504040204" pitchFamily="34" charset="0"/>
              </a:rPr>
              <a:t>information on the </a:t>
            </a:r>
            <a:r>
              <a:rPr lang="en-GB" sz="2000" dirty="0">
                <a:latin typeface="Verdana" panose="020B0604030504040204" pitchFamily="34" charset="0"/>
                <a:ea typeface="Verdana" panose="020B0604030504040204" pitchFamily="34" charset="0"/>
              </a:rPr>
              <a:t>principles, components or systems see the full training menu and course list at www.e4training.com</a:t>
            </a:r>
            <a:endParaRPr lang="en-GB" sz="2000" dirty="0" smtClean="0">
              <a:latin typeface="Verdana" panose="020B0604030504040204" pitchFamily="34" charset="0"/>
              <a:ea typeface="Verdana" panose="020B0604030504040204" pitchFamily="34" charset="0"/>
            </a:endParaRPr>
          </a:p>
          <a:p>
            <a:pPr algn="l"/>
            <a:r>
              <a:rPr lang="en-GB" sz="2000" dirty="0" smtClean="0">
                <a:latin typeface="Verdana" panose="020B0604030504040204" pitchFamily="34" charset="0"/>
                <a:ea typeface="Verdana" panose="020B0604030504040204" pitchFamily="34" charset="0"/>
              </a:rPr>
              <a:t>More hydraulic </a:t>
            </a:r>
            <a:r>
              <a:rPr lang="en-GB" sz="2000" dirty="0">
                <a:latin typeface="Verdana" panose="020B0604030504040204" pitchFamily="34" charset="0"/>
                <a:ea typeface="Verdana" panose="020B0604030504040204" pitchFamily="34" charset="0"/>
              </a:rPr>
              <a:t>circuits </a:t>
            </a:r>
            <a:r>
              <a:rPr lang="en-GB" sz="2000" dirty="0" smtClean="0">
                <a:latin typeface="Verdana" panose="020B0604030504040204" pitchFamily="34" charset="0"/>
                <a:ea typeface="Verdana" panose="020B0604030504040204" pitchFamily="34" charset="0"/>
              </a:rPr>
              <a:t>at </a:t>
            </a:r>
            <a:r>
              <a:rPr lang="en-GB" sz="2000" dirty="0">
                <a:latin typeface="Verdana" panose="020B0604030504040204" pitchFamily="34" charset="0"/>
                <a:ea typeface="Verdana" panose="020B0604030504040204" pitchFamily="34" charset="0"/>
              </a:rPr>
              <a:t>www.e4training.com/hyd_newbie/basic_circ1.php</a:t>
            </a:r>
          </a:p>
          <a:p>
            <a:pPr algn="l"/>
            <a:r>
              <a:rPr lang="en-GB" sz="2000" dirty="0" smtClean="0">
                <a:latin typeface="Verdana" panose="020B0604030504040204" pitchFamily="34" charset="0"/>
                <a:ea typeface="Verdana" panose="020B0604030504040204" pitchFamily="34" charset="0"/>
              </a:rPr>
              <a:t>Fundamental principles </a:t>
            </a:r>
            <a:r>
              <a:rPr lang="en-GB" sz="2000" dirty="0">
                <a:latin typeface="Verdana" panose="020B0604030504040204" pitchFamily="34" charset="0"/>
                <a:ea typeface="Verdana" panose="020B0604030504040204" pitchFamily="34" charset="0"/>
              </a:rPr>
              <a:t>www.e4training.com/menuprinciples1.php</a:t>
            </a:r>
          </a:p>
        </p:txBody>
      </p:sp>
      <p:sp>
        <p:nvSpPr>
          <p:cNvPr id="13" name="Subtitle 2"/>
          <p:cNvSpPr txBox="1">
            <a:spLocks/>
          </p:cNvSpPr>
          <p:nvPr/>
        </p:nvSpPr>
        <p:spPr>
          <a:xfrm>
            <a:off x="1228568" y="5275385"/>
            <a:ext cx="10058400" cy="80386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latin typeface="Verdana" panose="020B0604030504040204" pitchFamily="34" charset="0"/>
                <a:ea typeface="Verdana" panose="020B0604030504040204" pitchFamily="34" charset="0"/>
              </a:rPr>
              <a:t>This course is part of a series of hydraulic training courses from www.e4training.com. This presentation is provided free to schools and colleges, but all credits and website links must remain.</a:t>
            </a:r>
          </a:p>
        </p:txBody>
      </p:sp>
    </p:spTree>
    <p:extLst>
      <p:ext uri="{BB962C8B-B14F-4D97-AF65-F5344CB8AC3E}">
        <p14:creationId xmlns:p14="http://schemas.microsoft.com/office/powerpoint/2010/main" val="49903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78540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906780"/>
            <a:ext cx="8154877"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Expected outcomes</a:t>
            </a:r>
          </a:p>
        </p:txBody>
      </p:sp>
      <p:sp>
        <p:nvSpPr>
          <p:cNvPr id="8" name="Subtitle 2"/>
          <p:cNvSpPr txBox="1">
            <a:spLocks/>
          </p:cNvSpPr>
          <p:nvPr/>
        </p:nvSpPr>
        <p:spPr>
          <a:xfrm>
            <a:off x="1136456" y="3725605"/>
            <a:ext cx="10060933" cy="21618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To understand the types of equipment driven by hydraulic fluid power</a:t>
            </a:r>
            <a:r>
              <a:rPr lang="en-GB" sz="2000" dirty="0" smtClean="0">
                <a:latin typeface="Verdana" panose="020B0604030504040204" pitchFamily="34" charset="0"/>
                <a:ea typeface="Verdana" panose="020B0604030504040204" pitchFamily="34" charset="0"/>
              </a:rPr>
              <a:t>.</a:t>
            </a:r>
          </a:p>
          <a:p>
            <a:pPr algn="l"/>
            <a:endParaRPr lang="en-GB" sz="2000" dirty="0">
              <a:latin typeface="Verdana" panose="020B0604030504040204" pitchFamily="34" charset="0"/>
              <a:ea typeface="Verdana" panose="020B0604030504040204" pitchFamily="34" charset="0"/>
            </a:endParaRPr>
          </a:p>
          <a:p>
            <a:pPr algn="l"/>
            <a:r>
              <a:rPr lang="en-GB" sz="2000" dirty="0">
                <a:latin typeface="Verdana" panose="020B0604030504040204" pitchFamily="34" charset="0"/>
                <a:ea typeface="Verdana" panose="020B0604030504040204" pitchFamily="34" charset="0"/>
              </a:rPr>
              <a:t>To understand how hydraulic fluid power works</a:t>
            </a:r>
            <a:r>
              <a:rPr lang="en-GB" sz="2000" dirty="0" smtClean="0">
                <a:latin typeface="Verdana" panose="020B0604030504040204" pitchFamily="34" charset="0"/>
                <a:ea typeface="Verdana" panose="020B0604030504040204" pitchFamily="34" charset="0"/>
              </a:rPr>
              <a:t>.</a:t>
            </a:r>
          </a:p>
          <a:p>
            <a:pPr algn="l"/>
            <a:endParaRPr lang="en-GB" sz="2000" dirty="0">
              <a:latin typeface="Verdana" panose="020B0604030504040204" pitchFamily="34" charset="0"/>
              <a:ea typeface="Verdana" panose="020B0604030504040204" pitchFamily="34" charset="0"/>
            </a:endParaRPr>
          </a:p>
          <a:p>
            <a:pPr algn="l"/>
            <a:r>
              <a:rPr lang="en-GB" sz="2000" dirty="0">
                <a:latin typeface="Verdana" panose="020B0604030504040204" pitchFamily="34" charset="0"/>
                <a:ea typeface="Verdana" panose="020B0604030504040204" pitchFamily="34" charset="0"/>
              </a:rPr>
              <a:t>To identify typical components used inside a hydraulic system.</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spTree>
    <p:extLst>
      <p:ext uri="{BB962C8B-B14F-4D97-AF65-F5344CB8AC3E}">
        <p14:creationId xmlns:p14="http://schemas.microsoft.com/office/powerpoint/2010/main" val="2218867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6456" y="3785623"/>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a:solidFill>
                  <a:schemeClr val="accent5">
                    <a:lumMod val="75000"/>
                  </a:schemeClr>
                </a:solidFill>
                <a:latin typeface="Arial Rounded MT Bold" panose="020F0704030504030204" pitchFamily="34" charset="0"/>
              </a:rPr>
              <a:t>Introduction to Hydraulics</a:t>
            </a:r>
          </a:p>
        </p:txBody>
      </p:sp>
      <p:sp>
        <p:nvSpPr>
          <p:cNvPr id="3" name="Subtitle 2"/>
          <p:cNvSpPr>
            <a:spLocks noGrp="1"/>
          </p:cNvSpPr>
          <p:nvPr>
            <p:ph type="subTitle" idx="1"/>
          </p:nvPr>
        </p:nvSpPr>
        <p:spPr>
          <a:xfrm>
            <a:off x="1136456" y="2064658"/>
            <a:ext cx="9859204" cy="1365830"/>
          </a:xfrm>
        </p:spPr>
        <p:txBody>
          <a:bodyPr>
            <a:normAutofit fontScale="92500"/>
          </a:bodyPr>
          <a:lstStyle/>
          <a:p>
            <a:r>
              <a:rPr lang="en-GB" dirty="0">
                <a:solidFill>
                  <a:schemeClr val="tx2">
                    <a:lumMod val="75000"/>
                  </a:schemeClr>
                </a:solidFill>
                <a:latin typeface="Verdana" panose="020B0604030504040204" pitchFamily="34" charset="0"/>
                <a:ea typeface="Verdana" panose="020B0604030504040204" pitchFamily="34" charset="0"/>
              </a:rPr>
              <a:t>Fluid power hydraulics is used to drive the biggest, most powerful machines in the world. It is used when pneumatic or electrical systems cannot meet the small size, high power, flexibility, control or safety requirements as </a:t>
            </a:r>
            <a:r>
              <a:rPr lang="en-GB" dirty="0" smtClean="0">
                <a:solidFill>
                  <a:schemeClr val="tx2">
                    <a:lumMod val="75000"/>
                  </a:schemeClr>
                </a:solidFill>
                <a:latin typeface="Verdana" panose="020B0604030504040204" pitchFamily="34" charset="0"/>
                <a:ea typeface="Verdana" panose="020B0604030504040204" pitchFamily="34" charset="0"/>
              </a:rPr>
              <a:t>effectively </a:t>
            </a:r>
            <a:r>
              <a:rPr lang="en-GB" dirty="0">
                <a:solidFill>
                  <a:schemeClr val="tx2">
                    <a:lumMod val="75000"/>
                  </a:schemeClr>
                </a:solidFill>
                <a:latin typeface="Verdana" panose="020B0604030504040204" pitchFamily="34" charset="0"/>
                <a:ea typeface="Verdana" panose="020B0604030504040204" pitchFamily="34" charset="0"/>
              </a:rPr>
              <a:t>as a hydraulic </a:t>
            </a:r>
            <a:r>
              <a:rPr lang="en-GB" dirty="0" smtClean="0">
                <a:solidFill>
                  <a:schemeClr val="tx2">
                    <a:lumMod val="75000"/>
                  </a:schemeClr>
                </a:solidFill>
                <a:latin typeface="Verdana" panose="020B0604030504040204" pitchFamily="34" charset="0"/>
                <a:ea typeface="Verdana" panose="020B0604030504040204" pitchFamily="34" charset="0"/>
              </a:rPr>
              <a:t>system.</a:t>
            </a:r>
            <a:endParaRPr lang="en-GB" dirty="0">
              <a:solidFill>
                <a:schemeClr val="tx2">
                  <a:lumMod val="75000"/>
                </a:schemeClr>
              </a:solidFill>
              <a:latin typeface="Verdana" panose="020B0604030504040204" pitchFamily="34" charset="0"/>
              <a:ea typeface="Verdana" panose="020B0604030504040204" pitchFamily="34" charset="0"/>
            </a:endParaRPr>
          </a:p>
        </p:txBody>
      </p:sp>
      <p:sp>
        <p:nvSpPr>
          <p:cNvPr id="7" name="Subtitle 2"/>
          <p:cNvSpPr txBox="1">
            <a:spLocks/>
          </p:cNvSpPr>
          <p:nvPr/>
        </p:nvSpPr>
        <p:spPr>
          <a:xfrm>
            <a:off x="2596415" y="3907002"/>
            <a:ext cx="318716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smtClean="0">
                <a:solidFill>
                  <a:schemeClr val="accent1">
                    <a:lumMod val="50000"/>
                  </a:schemeClr>
                </a:solidFill>
                <a:latin typeface="Verdana" panose="020B0604030504040204" pitchFamily="34" charset="0"/>
                <a:ea typeface="Verdana" panose="020B0604030504040204" pitchFamily="34" charset="0"/>
              </a:rPr>
              <a:t>Examples</a:t>
            </a:r>
            <a:endParaRPr lang="en-GB" dirty="0">
              <a:solidFill>
                <a:schemeClr val="accent1">
                  <a:lumMod val="50000"/>
                </a:schemeClr>
              </a:solidFill>
              <a:latin typeface="Verdana" panose="020B0604030504040204" pitchFamily="34" charset="0"/>
              <a:ea typeface="Verdana" panose="020B0604030504040204" pitchFamily="34" charset="0"/>
            </a:endParaRPr>
          </a:p>
        </p:txBody>
      </p:sp>
      <p:sp>
        <p:nvSpPr>
          <p:cNvPr id="8" name="Subtitle 2"/>
          <p:cNvSpPr txBox="1">
            <a:spLocks/>
          </p:cNvSpPr>
          <p:nvPr/>
        </p:nvSpPr>
        <p:spPr>
          <a:xfrm>
            <a:off x="1136457" y="4552649"/>
            <a:ext cx="4292793" cy="18321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Excavators, cranes, tractors, wind-wave-tidal energy recovery, ship steering and drives, lifting bridges, steel mills, presses, car manufacturing plants, </a:t>
            </a:r>
            <a:r>
              <a:rPr lang="en-GB" sz="2000" dirty="0" smtClean="0">
                <a:latin typeface="Verdana" panose="020B0604030504040204" pitchFamily="34" charset="0"/>
                <a:ea typeface="Verdana" panose="020B0604030504040204" pitchFamily="34" charset="0"/>
              </a:rPr>
              <a:t>etc</a:t>
            </a:r>
            <a:r>
              <a:rPr lang="en-GB" sz="2000" dirty="0">
                <a:latin typeface="Verdana" panose="020B0604030504040204" pitchFamily="34" charset="0"/>
                <a:ea typeface="Verdana" panose="020B0604030504040204" pitchFamily="34" charset="0"/>
              </a:rPr>
              <a:t>.</a:t>
            </a:r>
          </a:p>
        </p:txBody>
      </p:sp>
      <p:sp>
        <p:nvSpPr>
          <p:cNvPr id="9" name="Date Placeholder 8"/>
          <p:cNvSpPr>
            <a:spLocks noGrp="1"/>
          </p:cNvSpPr>
          <p:nvPr>
            <p:ph type="dt" sz="half" idx="10"/>
          </p:nvPr>
        </p:nvSpPr>
        <p:spPr/>
        <p:txBody>
          <a:bodyPr/>
          <a:lstStyle/>
          <a:p>
            <a:r>
              <a:rPr lang="en-US" smtClean="0"/>
              <a:t>12/08/2018</a:t>
            </a:r>
            <a:endParaRPr lang="en-GB"/>
          </a:p>
        </p:txBody>
      </p:sp>
      <p:sp>
        <p:nvSpPr>
          <p:cNvPr id="10" name="Footer Placeholder 9"/>
          <p:cNvSpPr>
            <a:spLocks noGrp="1"/>
          </p:cNvSpPr>
          <p:nvPr>
            <p:ph type="ftr" sz="quarter" idx="11"/>
          </p:nvPr>
        </p:nvSpPr>
        <p:spPr>
          <a:xfrm>
            <a:off x="4038600" y="6356350"/>
            <a:ext cx="6372726" cy="365125"/>
          </a:xfrm>
        </p:spPr>
        <p:txBody>
          <a:bodyPr/>
          <a:lstStyle/>
          <a:p>
            <a:r>
              <a:rPr lang="en-GB" dirty="0" smtClean="0"/>
              <a:t>Copyright Engineering Adventures                       www.e4training.com</a:t>
            </a:r>
            <a:endParaRPr lang="en-GB" dirty="0"/>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40319" y="3532339"/>
            <a:ext cx="2341736" cy="1609944"/>
          </a:xfrm>
          <a:prstGeom prst="rect">
            <a:avLst/>
          </a:prstGeom>
        </p:spPr>
      </p:pic>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74063" y="3532339"/>
            <a:ext cx="3048000" cy="1971675"/>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32091" y="4898169"/>
            <a:ext cx="4063343" cy="1486589"/>
          </a:xfrm>
          <a:prstGeom prst="rect">
            <a:avLst/>
          </a:prstGeom>
        </p:spPr>
      </p:pic>
    </p:spTree>
    <p:extLst>
      <p:ext uri="{BB962C8B-B14F-4D97-AF65-F5344CB8AC3E}">
        <p14:creationId xmlns:p14="http://schemas.microsoft.com/office/powerpoint/2010/main" val="372946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609600"/>
            <a:ext cx="8154877"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Power is transmitted </a:t>
            </a:r>
            <a:r>
              <a:rPr lang="en-GB" dirty="0" smtClean="0">
                <a:solidFill>
                  <a:schemeClr val="accent1">
                    <a:lumMod val="50000"/>
                  </a:schemeClr>
                </a:solidFill>
                <a:latin typeface="Verdana" panose="020B0604030504040204" pitchFamily="34" charset="0"/>
                <a:ea typeface="Verdana" panose="020B0604030504040204" pitchFamily="34" charset="0"/>
              </a:rPr>
              <a:t>via </a:t>
            </a:r>
            <a:r>
              <a:rPr lang="en-GB" dirty="0">
                <a:solidFill>
                  <a:schemeClr val="accent1">
                    <a:lumMod val="50000"/>
                  </a:schemeClr>
                </a:solidFill>
                <a:latin typeface="Verdana" panose="020B0604030504040204" pitchFamily="34" charset="0"/>
                <a:ea typeface="Verdana" panose="020B0604030504040204" pitchFamily="34" charset="0"/>
              </a:rPr>
              <a:t>the hydraulic fluid </a:t>
            </a:r>
          </a:p>
        </p:txBody>
      </p:sp>
      <p:sp>
        <p:nvSpPr>
          <p:cNvPr id="8" name="Subtitle 2"/>
          <p:cNvSpPr txBox="1">
            <a:spLocks/>
          </p:cNvSpPr>
          <p:nvPr/>
        </p:nvSpPr>
        <p:spPr>
          <a:xfrm>
            <a:off x="1136457" y="3565585"/>
            <a:ext cx="3824164" cy="228657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Hydraulic fluid is generally assumed to be incompressible</a:t>
            </a:r>
            <a:r>
              <a:rPr lang="en-GB" sz="2000" dirty="0" smtClean="0">
                <a:latin typeface="Verdana" panose="020B0604030504040204" pitchFamily="34" charset="0"/>
                <a:ea typeface="Verdana" panose="020B0604030504040204" pitchFamily="34" charset="0"/>
              </a:rPr>
              <a:t>.</a:t>
            </a:r>
          </a:p>
          <a:p>
            <a:pPr algn="l"/>
            <a:r>
              <a:rPr lang="en-GB" sz="2000" dirty="0" smtClean="0">
                <a:latin typeface="Verdana" panose="020B0604030504040204" pitchFamily="34" charset="0"/>
                <a:ea typeface="Verdana" panose="020B0604030504040204" pitchFamily="34" charset="0"/>
              </a:rPr>
              <a:t>Apply </a:t>
            </a:r>
            <a:r>
              <a:rPr lang="en-GB" sz="2000" dirty="0">
                <a:latin typeface="Verdana" panose="020B0604030504040204" pitchFamily="34" charset="0"/>
                <a:ea typeface="Verdana" panose="020B0604030504040204" pitchFamily="34" charset="0"/>
              </a:rPr>
              <a:t>a force at one point in a hydraulic circuit and the same force can be used in any other part of the circuit.</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00" y="3353997"/>
            <a:ext cx="4606290" cy="2936510"/>
          </a:xfrm>
          <a:prstGeom prst="rect">
            <a:avLst/>
          </a:prstGeom>
        </p:spPr>
      </p:pic>
    </p:spTree>
    <p:extLst>
      <p:ext uri="{BB962C8B-B14F-4D97-AF65-F5344CB8AC3E}">
        <p14:creationId xmlns:p14="http://schemas.microsoft.com/office/powerpoint/2010/main" val="1037208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609600"/>
            <a:ext cx="8154877"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smtClean="0">
                <a:solidFill>
                  <a:schemeClr val="accent1">
                    <a:lumMod val="50000"/>
                  </a:schemeClr>
                </a:solidFill>
                <a:latin typeface="Verdana" panose="020B0604030504040204" pitchFamily="34" charset="0"/>
                <a:ea typeface="Verdana" panose="020B0604030504040204" pitchFamily="34" charset="0"/>
              </a:rPr>
              <a:t>A pump supplies the </a:t>
            </a:r>
            <a:r>
              <a:rPr lang="en-GB" dirty="0">
                <a:solidFill>
                  <a:schemeClr val="accent1">
                    <a:lumMod val="50000"/>
                  </a:schemeClr>
                </a:solidFill>
                <a:latin typeface="Verdana" panose="020B0604030504040204" pitchFamily="34" charset="0"/>
                <a:ea typeface="Verdana" panose="020B0604030504040204" pitchFamily="34" charset="0"/>
              </a:rPr>
              <a:t>hydraulic fluid</a:t>
            </a:r>
          </a:p>
        </p:txBody>
      </p:sp>
      <p:sp>
        <p:nvSpPr>
          <p:cNvPr id="8" name="Subtitle 2"/>
          <p:cNvSpPr txBox="1">
            <a:spLocks/>
          </p:cNvSpPr>
          <p:nvPr/>
        </p:nvSpPr>
        <p:spPr>
          <a:xfrm>
            <a:off x="1136457" y="3897630"/>
            <a:ext cx="3824164" cy="195453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Hydraulic pumps attached to engines or electric motors provide the fluid flow.</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68212" y="3402329"/>
            <a:ext cx="2344418" cy="2250641"/>
          </a:xfrm>
          <a:prstGeom prst="rect">
            <a:avLst/>
          </a:prstGeom>
        </p:spPr>
      </p:pic>
    </p:spTree>
    <p:extLst>
      <p:ext uri="{BB962C8B-B14F-4D97-AF65-F5344CB8AC3E}">
        <p14:creationId xmlns:p14="http://schemas.microsoft.com/office/powerpoint/2010/main" val="304788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5" y="2609600"/>
            <a:ext cx="50502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Actuators drive the loads</a:t>
            </a:r>
          </a:p>
        </p:txBody>
      </p:sp>
      <p:sp>
        <p:nvSpPr>
          <p:cNvPr id="8" name="Subtitle 2"/>
          <p:cNvSpPr txBox="1">
            <a:spLocks/>
          </p:cNvSpPr>
          <p:nvPr/>
        </p:nvSpPr>
        <p:spPr>
          <a:xfrm>
            <a:off x="1136457" y="3874770"/>
            <a:ext cx="3824164" cy="197739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Hydraulic cylinders or motors convert the hydraulic energy to a mechanical movement to drive the loads.</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3620" y="3386344"/>
            <a:ext cx="4263390" cy="2717911"/>
          </a:xfrm>
          <a:prstGeom prst="rect">
            <a:avLst/>
          </a:prstGeom>
        </p:spPr>
      </p:pic>
    </p:spTree>
    <p:extLst>
      <p:ext uri="{BB962C8B-B14F-4D97-AF65-F5344CB8AC3E}">
        <p14:creationId xmlns:p14="http://schemas.microsoft.com/office/powerpoint/2010/main" val="1838767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609600"/>
            <a:ext cx="6193255"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Valves control the fluid direction</a:t>
            </a:r>
          </a:p>
        </p:txBody>
      </p:sp>
      <p:sp>
        <p:nvSpPr>
          <p:cNvPr id="8" name="Subtitle 2"/>
          <p:cNvSpPr txBox="1">
            <a:spLocks/>
          </p:cNvSpPr>
          <p:nvPr/>
        </p:nvSpPr>
        <p:spPr>
          <a:xfrm>
            <a:off x="1136457" y="3874770"/>
            <a:ext cx="3824164" cy="197739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smtClean="0">
                <a:latin typeface="Verdana" panose="020B0604030504040204" pitchFamily="34" charset="0"/>
                <a:ea typeface="Verdana" panose="020B0604030504040204" pitchFamily="34" charset="0"/>
              </a:rPr>
              <a:t>To </a:t>
            </a:r>
            <a:r>
              <a:rPr lang="en-GB" sz="2000" dirty="0">
                <a:latin typeface="Verdana" panose="020B0604030504040204" pitchFamily="34" charset="0"/>
                <a:ea typeface="Verdana" panose="020B0604030504040204" pitchFamily="34" charset="0"/>
              </a:rPr>
              <a:t>control the direction in which we want the actuator to move we use a directional control valve.</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06490" y="3189605"/>
            <a:ext cx="4023360" cy="2564892"/>
          </a:xfrm>
          <a:prstGeom prst="rect">
            <a:avLst/>
          </a:prstGeom>
        </p:spPr>
      </p:pic>
    </p:spTree>
    <p:extLst>
      <p:ext uri="{BB962C8B-B14F-4D97-AF65-F5344CB8AC3E}">
        <p14:creationId xmlns:p14="http://schemas.microsoft.com/office/powerpoint/2010/main" val="3122776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609600"/>
            <a:ext cx="76791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Pressure relief </a:t>
            </a:r>
            <a:r>
              <a:rPr lang="en-GB" dirty="0" smtClean="0">
                <a:solidFill>
                  <a:schemeClr val="accent1">
                    <a:lumMod val="50000"/>
                  </a:schemeClr>
                </a:solidFill>
                <a:latin typeface="Verdana" panose="020B0604030504040204" pitchFamily="34" charset="0"/>
                <a:ea typeface="Verdana" panose="020B0604030504040204" pitchFamily="34" charset="0"/>
              </a:rPr>
              <a:t>valve provides </a:t>
            </a:r>
            <a:r>
              <a:rPr lang="en-GB" dirty="0">
                <a:solidFill>
                  <a:schemeClr val="accent1">
                    <a:lumMod val="50000"/>
                  </a:schemeClr>
                </a:solidFill>
                <a:latin typeface="Verdana" panose="020B0604030504040204" pitchFamily="34" charset="0"/>
                <a:ea typeface="Verdana" panose="020B0604030504040204" pitchFamily="34" charset="0"/>
              </a:rPr>
              <a:t>safety protection</a:t>
            </a:r>
          </a:p>
        </p:txBody>
      </p:sp>
      <p:sp>
        <p:nvSpPr>
          <p:cNvPr id="8" name="Subtitle 2"/>
          <p:cNvSpPr txBox="1">
            <a:spLocks/>
          </p:cNvSpPr>
          <p:nvPr/>
        </p:nvSpPr>
        <p:spPr>
          <a:xfrm>
            <a:off x="1136457" y="3874770"/>
            <a:ext cx="3824164" cy="197739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a:latin typeface="Verdana" panose="020B0604030504040204" pitchFamily="34" charset="0"/>
                <a:ea typeface="Verdana" panose="020B0604030504040204" pitchFamily="34" charset="0"/>
              </a:rPr>
              <a:t>The pressure relief valve open to limit the pressure if the load accidentally exceeds the maximum limit of the components.</a:t>
            </a: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5811254" cy="365125"/>
          </a:xfrm>
        </p:spPr>
        <p:txBody>
          <a:bodyPr/>
          <a:lstStyle/>
          <a:p>
            <a:r>
              <a:rPr lang="en-GB" dirty="0" smtClean="0"/>
              <a:t>Copyright Engineering Adventures                       www.e4training.com</a:t>
            </a:r>
            <a:endParaRPr lang="en-GB"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0760" y="3371672"/>
            <a:ext cx="4149090" cy="2645045"/>
          </a:xfrm>
          <a:prstGeom prst="rect">
            <a:avLst/>
          </a:prstGeom>
        </p:spPr>
      </p:pic>
    </p:spTree>
    <p:extLst>
      <p:ext uri="{BB962C8B-B14F-4D97-AF65-F5344CB8AC3E}">
        <p14:creationId xmlns:p14="http://schemas.microsoft.com/office/powerpoint/2010/main" val="3860929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456" y="2488221"/>
            <a:ext cx="3648456" cy="551688"/>
          </a:xfrm>
          <a:prstGeom prst="rect">
            <a:avLst/>
          </a:prstGeom>
        </p:spPr>
      </p:pic>
      <p:sp>
        <p:nvSpPr>
          <p:cNvPr id="2" name="Title 1"/>
          <p:cNvSpPr>
            <a:spLocks noGrp="1"/>
          </p:cNvSpPr>
          <p:nvPr>
            <p:ph type="ctrTitle"/>
          </p:nvPr>
        </p:nvSpPr>
        <p:spPr>
          <a:xfrm>
            <a:off x="2415540" y="639255"/>
            <a:ext cx="9144000" cy="667031"/>
          </a:xfrm>
        </p:spPr>
        <p:txBody>
          <a:bodyPr>
            <a:normAutofit/>
          </a:bodyPr>
          <a:lstStyle/>
          <a:p>
            <a:r>
              <a:rPr lang="en-GB" sz="4000" dirty="0" smtClean="0">
                <a:solidFill>
                  <a:schemeClr val="accent5">
                    <a:lumMod val="75000"/>
                  </a:schemeClr>
                </a:solidFill>
                <a:latin typeface="Arial Rounded MT Bold" panose="020F0704030504030204" pitchFamily="34" charset="0"/>
              </a:rPr>
              <a:t>Introduction to Hydraulics</a:t>
            </a:r>
            <a:endParaRPr lang="en-GB" sz="4000" dirty="0">
              <a:solidFill>
                <a:schemeClr val="accent5">
                  <a:lumMod val="75000"/>
                </a:schemeClr>
              </a:solidFill>
              <a:latin typeface="Arial Rounded MT Bold" panose="020F0704030504030204" pitchFamily="34" charset="0"/>
            </a:endParaRPr>
          </a:p>
        </p:txBody>
      </p:sp>
      <p:sp>
        <p:nvSpPr>
          <p:cNvPr id="7" name="Subtitle 2"/>
          <p:cNvSpPr txBox="1">
            <a:spLocks/>
          </p:cNvSpPr>
          <p:nvPr/>
        </p:nvSpPr>
        <p:spPr>
          <a:xfrm>
            <a:off x="2550694" y="2609600"/>
            <a:ext cx="76791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Simulation Experiments </a:t>
            </a:r>
            <a:endParaRPr lang="en-GB" dirty="0">
              <a:solidFill>
                <a:schemeClr val="accent1">
                  <a:lumMod val="50000"/>
                </a:schemeClr>
              </a:solidFill>
              <a:latin typeface="Verdana" panose="020B0604030504040204" pitchFamily="34" charset="0"/>
              <a:ea typeface="Verdana" panose="020B0604030504040204" pitchFamily="34" charset="0"/>
            </a:endParaRPr>
          </a:p>
        </p:txBody>
      </p:sp>
      <p:sp>
        <p:nvSpPr>
          <p:cNvPr id="8" name="Subtitle 2"/>
          <p:cNvSpPr txBox="1">
            <a:spLocks/>
          </p:cNvSpPr>
          <p:nvPr/>
        </p:nvSpPr>
        <p:spPr>
          <a:xfrm>
            <a:off x="1228568" y="3158679"/>
            <a:ext cx="9987069" cy="92075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smtClean="0">
                <a:latin typeface="Verdana" panose="020B0604030504040204" pitchFamily="34" charset="0"/>
                <a:ea typeface="Verdana" panose="020B0604030504040204" pitchFamily="34" charset="0"/>
              </a:rPr>
              <a:t>Practice </a:t>
            </a:r>
            <a:r>
              <a:rPr lang="en-GB" sz="2000" dirty="0">
                <a:latin typeface="Verdana" panose="020B0604030504040204" pitchFamily="34" charset="0"/>
                <a:ea typeface="Verdana" panose="020B0604030504040204" pitchFamily="34" charset="0"/>
              </a:rPr>
              <a:t>operating a simple hydraulic circuit.</a:t>
            </a:r>
          </a:p>
          <a:p>
            <a:pPr algn="l"/>
            <a:r>
              <a:rPr lang="en-GB" sz="2000" dirty="0">
                <a:latin typeface="Verdana" panose="020B0604030504040204" pitchFamily="34" charset="0"/>
                <a:ea typeface="Verdana" panose="020B0604030504040204" pitchFamily="34" charset="0"/>
              </a:rPr>
              <a:t>Simulation at </a:t>
            </a:r>
            <a:r>
              <a:rPr lang="en-GB" sz="2000" dirty="0" smtClean="0">
                <a:latin typeface="Verdana" panose="020B0604030504040204" pitchFamily="34" charset="0"/>
                <a:ea typeface="Verdana" panose="020B0604030504040204" pitchFamily="34" charset="0"/>
              </a:rPr>
              <a:t>www.e4training.com/hyd_newbie/basic_comp3.php</a:t>
            </a:r>
            <a:endParaRPr lang="en-GB" sz="2000" dirty="0">
              <a:latin typeface="Verdana" panose="020B0604030504040204" pitchFamily="34" charset="0"/>
              <a:ea typeface="Verdana" panose="020B0604030504040204" pitchFamily="34" charset="0"/>
            </a:endParaRPr>
          </a:p>
        </p:txBody>
      </p:sp>
      <p:sp>
        <p:nvSpPr>
          <p:cNvPr id="5" name="Date Placeholder 4"/>
          <p:cNvSpPr>
            <a:spLocks noGrp="1"/>
          </p:cNvSpPr>
          <p:nvPr>
            <p:ph type="dt" sz="half" idx="10"/>
          </p:nvPr>
        </p:nvSpPr>
        <p:spPr/>
        <p:txBody>
          <a:bodyPr/>
          <a:lstStyle/>
          <a:p>
            <a:r>
              <a:rPr lang="en-US" smtClean="0"/>
              <a:t>12/08/2018</a:t>
            </a:r>
            <a:endParaRPr lang="en-GB"/>
          </a:p>
        </p:txBody>
      </p:sp>
      <p:sp>
        <p:nvSpPr>
          <p:cNvPr id="9" name="Footer Placeholder 8"/>
          <p:cNvSpPr>
            <a:spLocks noGrp="1"/>
          </p:cNvSpPr>
          <p:nvPr>
            <p:ph type="ftr" sz="quarter" idx="11"/>
          </p:nvPr>
        </p:nvSpPr>
        <p:spPr>
          <a:xfrm>
            <a:off x="4038600" y="6356350"/>
            <a:ext cx="7265796" cy="365125"/>
          </a:xfrm>
        </p:spPr>
        <p:txBody>
          <a:bodyPr/>
          <a:lstStyle/>
          <a:p>
            <a:r>
              <a:rPr lang="en-GB" dirty="0" smtClean="0"/>
              <a:t>Copyright Engineering Adventures                       www.e4training.com</a:t>
            </a:r>
            <a:endParaRPr lang="en-GB"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8568" y="4378994"/>
            <a:ext cx="3648456" cy="551688"/>
          </a:xfrm>
          <a:prstGeom prst="rect">
            <a:avLst/>
          </a:prstGeom>
        </p:spPr>
      </p:pic>
      <p:sp>
        <p:nvSpPr>
          <p:cNvPr id="11" name="Subtitle 2"/>
          <p:cNvSpPr txBox="1">
            <a:spLocks/>
          </p:cNvSpPr>
          <p:nvPr/>
        </p:nvSpPr>
        <p:spPr>
          <a:xfrm>
            <a:off x="2642806" y="4500373"/>
            <a:ext cx="7679156" cy="4303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dirty="0">
                <a:solidFill>
                  <a:schemeClr val="accent1">
                    <a:lumMod val="50000"/>
                  </a:schemeClr>
                </a:solidFill>
                <a:latin typeface="Verdana" panose="020B0604030504040204" pitchFamily="34" charset="0"/>
                <a:ea typeface="Verdana" panose="020B0604030504040204" pitchFamily="34" charset="0"/>
              </a:rPr>
              <a:t>Comprehension check</a:t>
            </a:r>
          </a:p>
        </p:txBody>
      </p:sp>
      <p:sp>
        <p:nvSpPr>
          <p:cNvPr id="12" name="Subtitle 2"/>
          <p:cNvSpPr txBox="1">
            <a:spLocks/>
          </p:cNvSpPr>
          <p:nvPr/>
        </p:nvSpPr>
        <p:spPr>
          <a:xfrm>
            <a:off x="1228568" y="5063443"/>
            <a:ext cx="9987069" cy="88852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dirty="0" smtClean="0">
                <a:latin typeface="Verdana" panose="020B0604030504040204" pitchFamily="34" charset="0"/>
                <a:ea typeface="Verdana" panose="020B0604030504040204" pitchFamily="34" charset="0"/>
              </a:rPr>
              <a:t>Take </a:t>
            </a:r>
            <a:r>
              <a:rPr lang="en-GB" sz="2000" dirty="0">
                <a:latin typeface="Verdana" panose="020B0604030504040204" pitchFamily="34" charset="0"/>
                <a:ea typeface="Verdana" panose="020B0604030504040204" pitchFamily="34" charset="0"/>
              </a:rPr>
              <a:t>the online quiz to test upstanding. </a:t>
            </a:r>
          </a:p>
          <a:p>
            <a:pPr algn="l"/>
            <a:r>
              <a:rPr lang="en-GB" sz="2000" dirty="0">
                <a:latin typeface="Verdana" panose="020B0604030504040204" pitchFamily="34" charset="0"/>
                <a:ea typeface="Verdana" panose="020B0604030504040204" pitchFamily="34" charset="0"/>
              </a:rPr>
              <a:t>Online test at www.e4training.com/hydraulic_test1.php</a:t>
            </a:r>
          </a:p>
        </p:txBody>
      </p:sp>
    </p:spTree>
    <p:extLst>
      <p:ext uri="{BB962C8B-B14F-4D97-AF65-F5344CB8AC3E}">
        <p14:creationId xmlns:p14="http://schemas.microsoft.com/office/powerpoint/2010/main" val="48643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522</Words>
  <Application>Microsoft Office PowerPoint</Application>
  <PresentationFormat>Widescreen</PresentationFormat>
  <Paragraphs>76</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Rounded MT Bold</vt:lpstr>
      <vt:lpstr>Calibri</vt:lpstr>
      <vt:lpstr>Calibri Light</vt:lpstr>
      <vt:lpstr>Verdana</vt:lpstr>
      <vt:lpstr>Office Theme</vt:lpstr>
      <vt:lpstr>Introduction to Hydraulics</vt:lpstr>
      <vt:lpstr>Introduction to Hydraulics</vt:lpstr>
      <vt:lpstr>Introduction to Hydraulics</vt:lpstr>
      <vt:lpstr>Introduction to Hydraulics</vt:lpstr>
      <vt:lpstr>Introduction to Hydraulics</vt:lpstr>
      <vt:lpstr>Introduction to Hydraulics</vt:lpstr>
      <vt:lpstr>Introduction to Hydraulics</vt:lpstr>
      <vt:lpstr>Introduction to Hydraulics</vt:lpstr>
      <vt:lpstr>Introduction to Hydraulics</vt:lpstr>
      <vt:lpstr>Introduction to Hydraulics</vt:lpstr>
      <vt:lpstr>Introduction to Hydraulics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Hydraulic Training</dc:title>
  <dc:creator>Gary Molton</dc:creator>
  <cp:lastModifiedBy>Gary Molton</cp:lastModifiedBy>
  <cp:revision>23</cp:revision>
  <dcterms:created xsi:type="dcterms:W3CDTF">2018-08-10T19:42:48Z</dcterms:created>
  <dcterms:modified xsi:type="dcterms:W3CDTF">2018-08-12T16:38:27Z</dcterms:modified>
</cp:coreProperties>
</file>